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2" r:id="rId13"/>
  </p:sldMasterIdLst>
  <p:notesMasterIdLst>
    <p:notesMasterId r:id="rId17"/>
  </p:notesMasterIdLst>
  <p:handoutMasterIdLst>
    <p:handoutMasterId r:id="rId15"/>
  </p:handoutMasterIdLst>
  <p:sldIdLst>
    <p:sldId id="256" r:id="rId19"/>
    <p:sldId id="257" r:id="rId20"/>
    <p:sldId id="258" r:id="rId21"/>
    <p:sldId id="259" r:id="rId22"/>
    <p:sldId id="260" r:id="rId23"/>
    <p:sldId id="261" r:id="rId24"/>
    <p:sldId id="262" r:id="rId25"/>
    <p:sldId id="263" r:id="rId26"/>
    <p:sldId id="264" r:id="rId27"/>
    <p:sldId id="265" r:id="rId28"/>
  </p:sldIdLst>
  <p:sldSz cx="9144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 userDrawn="0">
          <p15:clr>
            <a:srgbClr val="A4A3A4"/>
          </p15:clr>
        </p15:guide>
        <p15:guide id="2" pos="2878" userDrawn="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697" autoAdjust="0"/>
    <p:restoredTop sz="94671" autoAdjust="0"/>
  </p:normalViewPr>
  <p:slideViewPr>
    <p:cSldViewPr snapToGrid="1" snapToObjects="1">
      <p:cViewPr varScale="1">
        <p:scale>
          <a:sx n="65" d="100"/>
          <a:sy n="65" d="100"/>
        </p:scale>
        <p:origin x="1542" y="72"/>
      </p:cViewPr>
      <p:guideLst>
        <p:guide orient="horz" pos="2158"/>
        <p:guide pos="2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13" Type="http://schemas.openxmlformats.org/officeDocument/2006/relationships/slideMaster" Target="slideMasters/slideMaster1.xml"></Relationship><Relationship Id="rId14" Type="http://schemas.openxmlformats.org/officeDocument/2006/relationships/theme" Target="theme/theme1.xml"></Relationship><Relationship Id="rId15" Type="http://schemas.openxmlformats.org/officeDocument/2006/relationships/handoutMaster" Target="handoutMasters/handoutMaster1.xml"></Relationship><Relationship Id="rId17" Type="http://schemas.openxmlformats.org/officeDocument/2006/relationships/notesMaster" Target="notesMasters/notesMaster1.xml"></Relationship><Relationship Id="rId19" Type="http://schemas.openxmlformats.org/officeDocument/2006/relationships/slide" Target="slides/slide1.xml"></Relationship><Relationship Id="rId20" Type="http://schemas.openxmlformats.org/officeDocument/2006/relationships/slide" Target="slides/slide2.xml"></Relationship><Relationship Id="rId21" Type="http://schemas.openxmlformats.org/officeDocument/2006/relationships/slide" Target="slides/slide3.xml"></Relationship><Relationship Id="rId22" Type="http://schemas.openxmlformats.org/officeDocument/2006/relationships/slide" Target="slides/slide4.xml"></Relationship><Relationship Id="rId23" Type="http://schemas.openxmlformats.org/officeDocument/2006/relationships/slide" Target="slides/slide5.xml"></Relationship><Relationship Id="rId24" Type="http://schemas.openxmlformats.org/officeDocument/2006/relationships/slide" Target="slides/slide6.xml"></Relationship><Relationship Id="rId25" Type="http://schemas.openxmlformats.org/officeDocument/2006/relationships/slide" Target="slides/slide7.xml"></Relationship><Relationship Id="rId26" Type="http://schemas.openxmlformats.org/officeDocument/2006/relationships/slide" Target="slides/slide8.xml"></Relationship><Relationship Id="rId27" Type="http://schemas.openxmlformats.org/officeDocument/2006/relationships/slide" Target="slides/slide9.xml"></Relationship><Relationship Id="rId28" Type="http://schemas.openxmlformats.org/officeDocument/2006/relationships/slide" Target="slides/slide10.xml"></Relationship><Relationship Id="rId29" Type="http://schemas.openxmlformats.org/officeDocument/2006/relationships/viewProps" Target="viewProps.xml"></Relationship><Relationship Id="rId30" Type="http://schemas.openxmlformats.org/officeDocument/2006/relationships/presProps" Target="presProps.xml"></Relationship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7"/>
    </mc:Choice>
    <mc:Fallback>
      <c:style val="17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World Rank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7246822930174619E-2"/>
                  <c:y val="-3.7080010487511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7122503730851485E-2"/>
                  <c:y val="-5.562001573126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ar-E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2011-2012</c:v>
                </c:pt>
                <c:pt idx="1">
                  <c:v>2015-2016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350</c:v>
                </c:pt>
                <c:pt idx="1">
                  <c:v>3600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3456104"/>
        <c:axId val="83456496"/>
        <c:axId val="0"/>
      </c:bar3DChart>
      <c:dateAx>
        <c:axId val="83456104"/>
        <c:scaling>
          <c:orientation val="minMax"/>
        </c:scaling>
        <c:delete val="1"/>
        <c:axPos val="b"/>
        <c:numFmt formatCode="#,##0;\-#,##0" sourceLinked="0"/>
        <c:majorTickMark val="out"/>
        <c:minorTickMark val="none"/>
        <c:tickLblPos val="nextTo"/>
        <c:crossAx val="83456496"/>
        <c:crosses val="autoZero"/>
        <c:auto val="0"/>
        <c:lblOffset val="100"/>
        <c:baseTimeUnit val="days"/>
      </c:dateAx>
      <c:valAx>
        <c:axId val="83456496"/>
        <c:scaling>
          <c:orientation val="minMax"/>
          <c:max val="40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ar-EG"/>
          </a:p>
        </c:txPr>
        <c:crossAx val="83456104"/>
        <c:crosses val="autoZero"/>
        <c:crossBetween val="between"/>
        <c:majorUnit val="5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ar-EG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906085645894361"/>
          <c:y val="2.7276197800085139E-2"/>
          <c:w val="0.80093914354105633"/>
          <c:h val="0.9105675560621249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World Rank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372957597969395E-2"/>
                  <c:y val="-4.1856058005245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0372957597969395E-2"/>
                  <c:y val="-5.2320072506557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ar-E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2011-2012</c:v>
                </c:pt>
                <c:pt idx="1">
                  <c:v>2015-2016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108</c:v>
                </c:pt>
                <c:pt idx="1">
                  <c:v>2743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7207728"/>
        <c:axId val="187208120"/>
        <c:axId val="0"/>
      </c:bar3DChart>
      <c:dateAx>
        <c:axId val="187207728"/>
        <c:scaling>
          <c:orientation val="minMax"/>
        </c:scaling>
        <c:delete val="1"/>
        <c:axPos val="b"/>
        <c:numFmt formatCode="#,##0;\-#,##0" sourceLinked="0"/>
        <c:majorTickMark val="out"/>
        <c:minorTickMark val="none"/>
        <c:tickLblPos val="nextTo"/>
        <c:crossAx val="187208120"/>
        <c:crosses val="autoZero"/>
        <c:auto val="0"/>
        <c:lblOffset val="100"/>
        <c:baseTimeUnit val="days"/>
      </c:dateAx>
      <c:valAx>
        <c:axId val="187208120"/>
        <c:scaling>
          <c:orientation val="minMax"/>
          <c:max val="40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ar-EG"/>
          </a:p>
        </c:txPr>
        <c:crossAx val="1872077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ar-EG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Benha</a:t>
            </a:r>
            <a:r>
              <a:rPr lang="en-US" baseline="0" dirty="0" smtClean="0"/>
              <a:t> University </a:t>
            </a:r>
            <a:r>
              <a:rPr lang="en-US" dirty="0" smtClean="0"/>
              <a:t>World </a:t>
            </a:r>
            <a:r>
              <a:rPr lang="en-US" dirty="0"/>
              <a:t>rank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146498569124504"/>
          <c:y val="0.16604636235980913"/>
          <c:w val="0.75070473211737221"/>
          <c:h val="0.7927580118725546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World rank</c:v>
                </c:pt>
              </c:strCache>
            </c:strRef>
          </c:tx>
          <c:spPr>
            <a:ln w="76200"/>
          </c:spPr>
          <c:marker>
            <c:spPr>
              <a:ln w="76200"/>
            </c:spPr>
          </c:marker>
          <c:dPt>
            <c:idx val="2"/>
            <c:bubble3D val="0"/>
            <c:spPr>
              <a:ln w="76200" cmpd="sng"/>
            </c:spPr>
          </c:dPt>
          <c:dLbls>
            <c:dLbl>
              <c:idx val="4"/>
              <c:layout>
                <c:manualLayout>
                  <c:x val="3.0408498672561284E-3"/>
                  <c:y val="-1.859866876210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Sheet1!$A$3:$A$7</c:f>
              <c:strCache>
                <c:ptCount val="5"/>
                <c:pt idx="0">
                  <c:v>2011-2012</c:v>
                </c:pt>
                <c:pt idx="1">
                  <c:v>2012-2013</c:v>
                </c:pt>
                <c:pt idx="2">
                  <c:v>2013-2014</c:v>
                </c:pt>
                <c:pt idx="3">
                  <c:v>2014-2015</c:v>
                </c:pt>
                <c:pt idx="4">
                  <c:v>2015-2016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10250</c:v>
                </c:pt>
                <c:pt idx="1">
                  <c:v>6120</c:v>
                </c:pt>
                <c:pt idx="2">
                  <c:v>2573</c:v>
                </c:pt>
                <c:pt idx="3">
                  <c:v>1590</c:v>
                </c:pt>
                <c:pt idx="4">
                  <c:v>1419</c:v>
                </c:pt>
                <c:pt idx="5">
                  <c:v>1238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upDownBars>
          <c:gapWidth val="75"/>
          <c:upBars/>
          <c:downBars/>
        </c:upDownBars>
        <c:marker val="1"/>
        <c:smooth val="0"/>
        <c:axId val="187210080"/>
        <c:axId val="187210472"/>
      </c:lineChart>
      <c:catAx>
        <c:axId val="187210080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extTo"/>
        <c:crossAx val="187210472"/>
        <c:crosses val="autoZero"/>
        <c:auto val="1"/>
        <c:lblAlgn val="ctr"/>
        <c:lblOffset val="100"/>
        <c:noMultiLvlLbl val="0"/>
      </c:catAx>
      <c:valAx>
        <c:axId val="187210472"/>
        <c:scaling>
          <c:orientation val="maxMin"/>
          <c:max val="15000"/>
          <c:min val="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87210080"/>
        <c:crosses val="autoZero"/>
        <c:crossBetween val="between"/>
        <c:majorUnit val="200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ar-EG"/>
    </a:p>
  </c:txPr>
  <c:externalData r:id="rId1">
    <c:autoUpdate val="0"/>
  </c:externalData>
</c:chartSpace>
</file>

<file path=ppt/handoutMasters/_rels/handoutMaster1.xml.rels><?xml version="1.0" encoding="UTF-8"?>
<Relationships xmlns="http://schemas.openxmlformats.org/package/2006/relationships"><Relationship Id="rId1" Type="http://schemas.openxmlformats.org/officeDocument/2006/relationships/theme" Target="../theme/theme2.xml"></Relationship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en-US" smtClean="0"/>
              <a:t>Solutions to Egyptian Higher Education Problems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8EA3003-9966-42D2-9EE1-33BEA9218B2C}" type="datetime8">
              <a:rPr lang="ar-EG" smtClean="0"/>
              <a:t>24 نيسان، 16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8DF5143-11DF-4926-884C-FD53A764F93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58975665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?>
<Relationships xmlns="http://schemas.openxmlformats.org/package/2006/relationships"><Relationship Id="rId1" Type="http://schemas.openxmlformats.org/officeDocument/2006/relationships/theme" Target="../theme/theme3.xml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en-US" smtClean="0"/>
              <a:t>Solutions to Egyptian Higher Education Problems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B9B3CB8-25FE-4E6A-87F1-E95D6E95C04A}" type="datetime8">
              <a:rPr lang="ar-EG" smtClean="0"/>
              <a:t>24 نيسان، 16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79A6F09-F62B-4EA4-B2B2-8CA4D727647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6291425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9A6F09-F62B-4EA4-B2B2-8CA4D7276479}" type="slidenum">
              <a:rPr lang="ar-EG" smtClean="0"/>
              <a:t>1</a:t>
            </a:fld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63E8FD7-B5F9-4CDC-9015-24C032EB555D}" type="datetime8">
              <a:rPr lang="ar-EG" smtClean="0"/>
              <a:t>24 نيسان، 16</a:t>
            </a:fld>
            <a:endParaRPr lang="ar-EG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Solutions to Egyptian Higher Education Problems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53931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Solutions to Egyptian Higher Education Problems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B9B3CB8-25FE-4E6A-87F1-E95D6E95C04A}" type="datetime8">
              <a:rPr lang="ar-EG" smtClean="0"/>
              <a:t>24 نيسان، 16</a:t>
            </a:fld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6F09-F62B-4EA4-B2B2-8CA4D7276479}" type="slidenum">
              <a:rPr lang="ar-EG" smtClean="0"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64571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8897-9CC5-4C07-A4CD-F7E7A1618CC0}" type="datetimeFigureOut">
              <a:rPr lang="ar-EG" smtClean="0"/>
              <a:t>17/07/1437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34673-63E6-4C1C-B067-FF5CDD90B65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35988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8897-9CC5-4C07-A4CD-F7E7A1618CC0}" type="datetimeFigureOut">
              <a:rPr lang="ar-EG" smtClean="0"/>
              <a:t>17/07/1437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34673-63E6-4C1C-B067-FF5CDD90B65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94973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8897-9CC5-4C07-A4CD-F7E7A1618CC0}" type="datetimeFigureOut">
              <a:rPr lang="ar-EG" smtClean="0"/>
              <a:t>17/07/1437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34673-63E6-4C1C-B067-FF5CDD90B65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24586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8897-9CC5-4C07-A4CD-F7E7A1618CC0}" type="datetimeFigureOut">
              <a:rPr lang="ar-EG" smtClean="0"/>
              <a:t>17/07/1437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34673-63E6-4C1C-B067-FF5CDD90B65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17771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8897-9CC5-4C07-A4CD-F7E7A1618CC0}" type="datetimeFigureOut">
              <a:rPr lang="ar-EG" smtClean="0"/>
              <a:t>17/07/1437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34673-63E6-4C1C-B067-FF5CDD90B65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297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8897-9CC5-4C07-A4CD-F7E7A1618CC0}" type="datetimeFigureOut">
              <a:rPr lang="ar-EG" smtClean="0"/>
              <a:t>17/07/1437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34673-63E6-4C1C-B067-FF5CDD90B65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4876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8897-9CC5-4C07-A4CD-F7E7A1618CC0}" type="datetimeFigureOut">
              <a:rPr lang="ar-EG" smtClean="0"/>
              <a:t>17/07/1437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34673-63E6-4C1C-B067-FF5CDD90B65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2241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8897-9CC5-4C07-A4CD-F7E7A1618CC0}" type="datetimeFigureOut">
              <a:rPr lang="ar-EG" smtClean="0"/>
              <a:t>17/07/1437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34673-63E6-4C1C-B067-FF5CDD90B65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3477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8897-9CC5-4C07-A4CD-F7E7A1618CC0}" type="datetimeFigureOut">
              <a:rPr lang="ar-EG" smtClean="0"/>
              <a:t>17/07/1437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34673-63E6-4C1C-B067-FF5CDD90B65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9902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8897-9CC5-4C07-A4CD-F7E7A1618CC0}" type="datetimeFigureOut">
              <a:rPr lang="ar-EG" smtClean="0"/>
              <a:t>17/07/1437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34673-63E6-4C1C-B067-FF5CDD90B65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79844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8897-9CC5-4C07-A4CD-F7E7A1618CC0}" type="datetimeFigureOut">
              <a:rPr lang="ar-EG" smtClean="0"/>
              <a:t>17/07/1437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34673-63E6-4C1C-B067-FF5CDD90B65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30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98897-9CC5-4C07-A4CD-F7E7A1618CC0}" type="datetimeFigureOut">
              <a:rPr lang="ar-EG" smtClean="0"/>
              <a:t>17/07/1437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34673-63E6-4C1C-B067-FF5CDD90B65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4126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
<Relationships xmlns="http://schemas.openxmlformats.org/package/2006/relationships"><Relationship Id="rId3" Type="http://schemas.openxmlformats.org/officeDocument/2006/relationships/image" Target="../media/image1.jpeg"></Relationship><Relationship Id="rId2" Type="http://schemas.openxmlformats.org/officeDocument/2006/relationships/notesSlide" Target="../notesSlides/notesSlide1.xml"></Relationship><Relationship Id="rId1" Type="http://schemas.openxmlformats.org/officeDocument/2006/relationships/slideLayout" Target="../slideLayouts/slideLayout2.xml"></Relationship><Relationship Id="rId4" Type="http://schemas.openxmlformats.org/officeDocument/2006/relationships/image" Target="../media/image2.jpeg"></Relationship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?>
<Relationships xmlns="http://schemas.openxmlformats.org/package/2006/relationships"><Relationship Id="rId3" Type="http://schemas.openxmlformats.org/officeDocument/2006/relationships/image" Target="../media/image2.jpeg"></Relationship><Relationship Id="rId2" Type="http://schemas.openxmlformats.org/officeDocument/2006/relationships/image" Target="../media/image1.jpeg"></Relationship><Relationship Id="rId1" Type="http://schemas.openxmlformats.org/officeDocument/2006/relationships/slideLayout" Target="../slideLayouts/slideLayout6.xml"></Relationship></Relationships>
</file>

<file path=ppt/slides/_rels/slide3.xml.rels><?xml version="1.0" encoding="UTF-8"?>
<Relationships xmlns="http://schemas.openxmlformats.org/package/2006/relationships"><Relationship Id="rId3" Type="http://schemas.openxmlformats.org/officeDocument/2006/relationships/image" Target="../media/image1.jpeg"></Relationship><Relationship Id="rId2" Type="http://schemas.openxmlformats.org/officeDocument/2006/relationships/notesSlide" Target="../notesSlides/notesSlide2.xml"></Relationship><Relationship Id="rId4" Type="http://schemas.openxmlformats.org/officeDocument/2006/relationships/image" Target="../media/image2.jpeg"></Relationship><Relationship Id="rId5" Type="http://schemas.openxmlformats.org/officeDocument/2006/relationships/slideLayout" Target="../slideLayouts/slideLayout6.xml"></Relationship></Relationships>
</file>

<file path=ppt/slides/_rels/slide4.xml.rels><?xml version="1.0" encoding="UTF-8"?>
<Relationships xmlns="http://schemas.openxmlformats.org/package/2006/relationships"><Relationship Id="rId3" Type="http://schemas.openxmlformats.org/officeDocument/2006/relationships/image" Target="../media/image2.jpeg"></Relationship><Relationship Id="rId2" Type="http://schemas.openxmlformats.org/officeDocument/2006/relationships/image" Target="../media/image1.jpeg"></Relationship><Relationship Id="rId1" Type="http://schemas.openxmlformats.org/officeDocument/2006/relationships/slideLayout" Target="../slideLayouts/slideLayout6.xml"></Relationship></Relationships>
</file>

<file path=ppt/slides/_rels/slide5.xml.rels><?xml version="1.0" encoding="UTF-8"?>
<Relationships xmlns="http://schemas.openxmlformats.org/package/2006/relationships"><Relationship Id="rId3" Type="http://schemas.openxmlformats.org/officeDocument/2006/relationships/image" Target="../media/image2.jpeg"></Relationship><Relationship Id="rId2" Type="http://schemas.openxmlformats.org/officeDocument/2006/relationships/image" Target="../media/image1.jpeg"></Relationship><Relationship Id="rId1" Type="http://schemas.openxmlformats.org/officeDocument/2006/relationships/slideLayout" Target="../slideLayouts/slideLayout6.xml"></Relationship></Relationships>
</file>

<file path=ppt/slides/_rels/slide6.xml.rels><?xml version="1.0" encoding="UTF-8"?>
<Relationships xmlns="http://schemas.openxmlformats.org/package/2006/relationships"><Relationship Id="rId3" Type="http://schemas.openxmlformats.org/officeDocument/2006/relationships/image" Target="../media/image2.jpeg"></Relationship><Relationship Id="rId2" Type="http://schemas.openxmlformats.org/officeDocument/2006/relationships/image" Target="../media/image1.jpeg"></Relationship><Relationship Id="rId1" Type="http://schemas.openxmlformats.org/officeDocument/2006/relationships/slideLayout" Target="../slideLayouts/slideLayout6.xml"></Relationship></Relationships>
</file>

<file path=ppt/slides/_rels/slide7.xml.rels><?xml version="1.0" encoding="UTF-8"?>
<Relationships xmlns="http://schemas.openxmlformats.org/package/2006/relationships"><Relationship Id="rId3" Type="http://schemas.openxmlformats.org/officeDocument/2006/relationships/image" Target="../media/image2.jpeg"></Relationship><Relationship Id="rId2" Type="http://schemas.openxmlformats.org/officeDocument/2006/relationships/image" Target="../media/image1.jpeg"></Relationship><Relationship Id="rId1" Type="http://schemas.openxmlformats.org/officeDocument/2006/relationships/slideLayout" Target="../slideLayouts/slideLayout6.xml"></Relationship><Relationship Id="rId5" Type="http://schemas.openxmlformats.org/officeDocument/2006/relationships/chart" Target="../charts/chart2.xml"></Relationship><Relationship Id="rId4" Type="http://schemas.openxmlformats.org/officeDocument/2006/relationships/chart" Target="../charts/chart1.xml"></Relationship></Relationships>
</file>

<file path=ppt/slides/_rels/slide8.xml.rels><?xml version="1.0" encoding="UTF-8"?>
<Relationships xmlns="http://schemas.openxmlformats.org/package/2006/relationships"><Relationship Id="rId3" Type="http://schemas.openxmlformats.org/officeDocument/2006/relationships/image" Target="../media/image2.jpeg"></Relationship><Relationship Id="rId2" Type="http://schemas.openxmlformats.org/officeDocument/2006/relationships/image" Target="../media/image1.jpeg"></Relationship><Relationship Id="rId1" Type="http://schemas.openxmlformats.org/officeDocument/2006/relationships/slideLayout" Target="../slideLayouts/slideLayout6.xml"></Relationship><Relationship Id="rId4" Type="http://schemas.openxmlformats.org/officeDocument/2006/relationships/chart" Target="../charts/chart3.xml"></Relationship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0940" y="1597442"/>
            <a:ext cx="7342120" cy="1754326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/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Internationalization in Egyptian Universities: Opportunities &amp; Challenges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8526" y="3809364"/>
            <a:ext cx="7326948" cy="892552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effectLst/>
                <a:latin typeface="Times New Roman" pitchFamily="18" charset="0"/>
                <a:cs typeface="Times New Roman" pitchFamily="18" charset="0"/>
              </a:rPr>
              <a:t>By</a:t>
            </a:r>
          </a:p>
          <a:p>
            <a:pPr algn="ctr"/>
            <a:r>
              <a:rPr lang="en-US" sz="2400" b="1" cap="all" dirty="0" smtClean="0">
                <a:ln w="0"/>
                <a:effectLst/>
                <a:latin typeface="Times New Roman" pitchFamily="18" charset="0"/>
                <a:cs typeface="Times New Roman" pitchFamily="18" charset="0"/>
              </a:rPr>
              <a:t>Prof. Ali Shams El Din</a:t>
            </a:r>
          </a:p>
        </p:txBody>
      </p:sp>
      <p:pic>
        <p:nvPicPr>
          <p:cNvPr id="7" name="Picture 3" descr="C:\Users\ahmad\Desktop\مصر\download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87698"/>
            <a:ext cx="1401270" cy="953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09548" y="6156012"/>
            <a:ext cx="55987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Going</a:t>
            </a:r>
            <a:r>
              <a:rPr lang="en-US" dirty="0" smtClean="0">
                <a:latin typeface="Andalus" pitchFamily="18" charset="-78"/>
              </a:rPr>
              <a:t> </a:t>
            </a:r>
            <a:r>
              <a:rPr lang="en-US" dirty="0" smtClean="0">
                <a:latin typeface="Andalus" pitchFamily="18" charset="-78"/>
                <a:cs typeface="+mj-cs"/>
              </a:rPr>
              <a:t>global 2016, Cape Town, South Africa</a:t>
            </a:r>
            <a:endParaRPr lang="ar-EG" dirty="0">
              <a:latin typeface="Andalus" pitchFamily="18" charset="-78"/>
              <a:cs typeface="+mj-cs"/>
            </a:endParaRPr>
          </a:p>
        </p:txBody>
      </p:sp>
      <p:pic>
        <p:nvPicPr>
          <p:cNvPr id="8" name="Picture 2" descr="C:\Users\ahmad\Desktop\writing a proposal\صور\download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4664"/>
            <a:ext cx="1368152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72622" y="5036983"/>
            <a:ext cx="559875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President</a:t>
            </a:r>
          </a:p>
          <a:p>
            <a:pPr algn="ctr" rtl="0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Benha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University</a:t>
            </a:r>
          </a:p>
          <a:p>
            <a:pPr algn="ctr" rt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ar-EG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31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Autofit/>
          </a:bodyPr>
          <a:lstStyle/>
          <a:p>
            <a:pPr rtl="0"/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Requirements For Successful International Strategic Partnership</a:t>
            </a:r>
            <a:endParaRPr lang="ar-EG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C:\Users\ahmad\Desktop\مصر\download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658"/>
            <a:ext cx="1152128" cy="80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ahmad\Desktop\writing a proposal\صور\download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4624"/>
            <a:ext cx="1368152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611560" y="1916832"/>
            <a:ext cx="79208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-180528" y="2348880"/>
            <a:ext cx="8496944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914400" lvl="1" indent="-457200" algn="l" rtl="0">
              <a:buFont typeface="Arial" pitchFamily="34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Win-win relationship.</a:t>
            </a:r>
          </a:p>
          <a:p>
            <a:pPr marL="914400" lvl="1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Co-finance.</a:t>
            </a:r>
          </a:p>
          <a:p>
            <a:pPr marL="914400" lvl="1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Strong focus on the areas of common interest.</a:t>
            </a:r>
          </a:p>
          <a:p>
            <a:pPr marL="914400" lvl="1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Government to government agreement/relationship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94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Autofit/>
          </a:bodyPr>
          <a:lstStyle/>
          <a:p>
            <a:pPr rtl="0">
              <a:lnSpc>
                <a:spcPct val="150000"/>
              </a:lnSpc>
            </a:pP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Higher Education Reform In Egypt</a:t>
            </a:r>
            <a:b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C:\Users\ahmad\Desktop\مصر\download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658"/>
            <a:ext cx="1152128" cy="80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ahmad\Desktop\writing a proposal\صور\download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4624"/>
            <a:ext cx="1368152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683568" y="1340768"/>
            <a:ext cx="79208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9512" y="1121831"/>
            <a:ext cx="9361040" cy="65556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>
              <a:lnSpc>
                <a:spcPct val="125000"/>
              </a:lnSpc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 rtl="0">
              <a:lnSpc>
                <a:spcPct val="125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Developing a strategy for internationalization &amp; ranking</a:t>
            </a:r>
          </a:p>
          <a:p>
            <a:pPr algn="ctr" rtl="0">
              <a:lnSpc>
                <a:spcPct val="125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000" lvl="2" indent="-457200" algn="l" rtl="0">
              <a:lnSpc>
                <a:spcPct val="125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Comprehensive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internationalization strategy.</a:t>
            </a:r>
          </a:p>
          <a:p>
            <a:pPr marL="36000" lvl="2" indent="-457200" algn="l" rtl="0">
              <a:lnSpc>
                <a:spcPct val="1250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Reducing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over–regulations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bureaucratic procedures.</a:t>
            </a:r>
          </a:p>
          <a:p>
            <a:pPr marL="36000" lvl="2" indent="-457200" algn="l" rtl="0">
              <a:lnSpc>
                <a:spcPct val="1250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Encouraging language learning.</a:t>
            </a:r>
          </a:p>
          <a:p>
            <a:pPr marL="36000" lvl="2" indent="-457200" algn="l" rtl="0">
              <a:lnSpc>
                <a:spcPct val="1250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Qualification framework aligned with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international  </a:t>
            </a:r>
          </a:p>
          <a:p>
            <a:pPr marL="0" lvl="2" algn="l" rtl="0">
              <a:lnSpc>
                <a:spcPct val="125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developments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000" lvl="2" indent="-457200" algn="l" rtl="0">
              <a:lnSpc>
                <a:spcPct val="1250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Enhancing the international ranking.</a:t>
            </a:r>
            <a:endParaRPr lang="ar-EG" sz="2800" dirty="0">
              <a:latin typeface="Times New Roman" pitchFamily="18" charset="0"/>
              <a:cs typeface="Times New Roman" pitchFamily="18" charset="0"/>
            </a:endParaRPr>
          </a:p>
          <a:p>
            <a:pPr marL="36000" indent="-457200" algn="l" rtl="0">
              <a:lnSpc>
                <a:spcPct val="125000"/>
              </a:lnSpc>
              <a:buFont typeface="Arial" pitchFamily="34" charset="0"/>
              <a:buChar char="•"/>
            </a:pPr>
            <a:endParaRPr lang="en-US" altLang="ja-JP" sz="2800" dirty="0">
              <a:latin typeface="Times New Roman" pitchFamily="18" charset="0"/>
              <a:cs typeface="Times New Roman" pitchFamily="18" charset="0"/>
            </a:endParaRPr>
          </a:p>
          <a:p>
            <a:pPr marL="36000" algn="l" rtl="0">
              <a:lnSpc>
                <a:spcPct val="125000"/>
              </a:lnSpc>
            </a:pPr>
            <a:endParaRPr lang="en-US" altLang="ja-JP" sz="2800" dirty="0">
              <a:latin typeface="Times New Roman" pitchFamily="18" charset="0"/>
              <a:cs typeface="Times New Roman" pitchFamily="18" charset="0"/>
            </a:endParaRPr>
          </a:p>
          <a:p>
            <a:pPr marL="36000" lvl="3" indent="-457200" algn="l" rtl="0">
              <a:lnSpc>
                <a:spcPct val="125000"/>
              </a:lnSpc>
              <a:buFont typeface="Arial" pitchFamily="34" charset="0"/>
              <a:buChar char="•"/>
            </a:pPr>
            <a:endParaRPr lang="ar-EG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1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Autofit/>
          </a:bodyPr>
          <a:lstStyle/>
          <a:p>
            <a:pPr rtl="0"/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Opportunities Offered To Students</a:t>
            </a:r>
            <a:b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ar-EG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C:\Users\ahmad\Desktop\مصر\download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658"/>
            <a:ext cx="1152128" cy="80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ahmad\Desktop\writing a proposal\صور\download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4624"/>
            <a:ext cx="1368152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611560" y="1412776"/>
            <a:ext cx="79208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 noGrp="1"/>
          </p:cNvSpPr>
          <p:nvPr/>
        </p:nvSpPr>
        <p:spPr>
          <a:xfrm rot="0">
            <a:off x="300355" y="2027554"/>
            <a:ext cx="8604885" cy="4805045"/>
          </a:xfrm>
          <a:prstGeom prst="rect"/>
          <a:noFill/>
        </p:spPr>
        <p:txBody>
          <a:bodyPr wrap="square" lIns="91440" tIns="45720" rIns="91440" bIns="45720" vert="horz" anchor="t">
            <a:spAutoFit/>
          </a:bodyPr>
          <a:lstStyle/>
          <a:p>
            <a:pPr marL="457200" indent="-457200" rtl="1" algn="l" fontAlgn="auto" defTabSz="914400" eaLnBrk="0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</a:pPr>
            <a:r>
              <a:rPr lang="en-US" altLang="ko-KR" sz="2800" dirty="0" smtClean="0">
                <a:latin typeface="Times New Roman" charset="0"/>
                <a:ea typeface="Times New Roman" charset="0"/>
              </a:rPr>
              <a:t>Diverse learning, tolerance &amp; cross-cultural sensitivity.</a:t>
            </a:r>
            <a:endParaRPr lang="ko-KR" altLang="en-US" sz="2800" dirty="0" smtClean="0">
              <a:latin typeface="Times New Roman" charset="0"/>
              <a:ea typeface="Times New Roman" charset="0"/>
            </a:endParaRPr>
          </a:p>
          <a:p>
            <a:pPr marL="457200" indent="-457200" rtl="1" algn="l" fontAlgn="auto" defTabSz="914400" eaLnBrk="0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</a:pPr>
            <a:r>
              <a:rPr lang="en-US" altLang="ko-KR" sz="2800" dirty="0" smtClean="0">
                <a:latin typeface="Times New Roman" charset="0"/>
                <a:ea typeface="Times New Roman" charset="0"/>
              </a:rPr>
              <a:t>Research capabilities &amp; innovation. </a:t>
            </a:r>
            <a:endParaRPr lang="ko-KR" altLang="en-US" sz="2800" dirty="0" smtClean="0">
              <a:latin typeface="Times New Roman" charset="0"/>
              <a:ea typeface="Times New Roman" charset="0"/>
            </a:endParaRPr>
          </a:p>
          <a:p>
            <a:pPr marL="457200" indent="-457200" rtl="1" algn="l" fontAlgn="auto" defTabSz="914400" eaLnBrk="0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</a:pPr>
            <a:r>
              <a:rPr lang="en-US" altLang="ko-KR" sz="2800" dirty="0" smtClean="0">
                <a:latin typeface="Times New Roman" charset="0"/>
                <a:ea typeface="Times New Roman" charset="0"/>
              </a:rPr>
              <a:t>New mobility schemes. </a:t>
            </a:r>
            <a:endParaRPr lang="ko-KR" altLang="en-US" sz="2800" dirty="0" smtClean="0">
              <a:latin typeface="Times New Roman" charset="0"/>
              <a:ea typeface="Times New Roman" charset="0"/>
            </a:endParaRPr>
          </a:p>
          <a:p>
            <a:pPr marL="457200" indent="-457200" rtl="1" algn="l" fontAlgn="auto" defTabSz="914400" eaLnBrk="0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</a:pPr>
            <a:r>
              <a:rPr lang="en-US" altLang="ko-KR" sz="2800" dirty="0" smtClean="0">
                <a:latin typeface="Times New Roman" charset="0"/>
                <a:ea typeface="Times New Roman" charset="0"/>
              </a:rPr>
              <a:t>Unified multi-disciplinary diplomas &amp; curricula.</a:t>
            </a:r>
            <a:endParaRPr lang="ko-KR" altLang="en-US" sz="2800" dirty="0" smtClean="0">
              <a:latin typeface="Times New Roman" charset="0"/>
              <a:ea typeface="Times New Roman" charset="0"/>
            </a:endParaRPr>
          </a:p>
          <a:p>
            <a:pPr marL="457200" indent="-457200" rtl="1" algn="l" fontAlgn="auto" defTabSz="914400" eaLnBrk="0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</a:pPr>
            <a:r>
              <a:rPr lang="en-US" altLang="ko-KR" sz="2800" dirty="0" smtClean="0">
                <a:latin typeface="Times New Roman" charset="0"/>
                <a:ea typeface="Times New Roman" charset="0"/>
              </a:rPr>
              <a:t>Graduates being globally oriented.</a:t>
            </a:r>
            <a:endParaRPr lang="ko-KR" altLang="en-US" sz="2800" dirty="0" smtClean="0">
              <a:latin typeface="Times New Roman" charset="0"/>
              <a:ea typeface="Times New Roman" charset="0"/>
            </a:endParaRPr>
          </a:p>
          <a:p>
            <a:pPr marL="457200" indent="-457200" rtl="1" algn="l" fontAlgn="auto" defTabSz="914400" eaLnBrk="0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</a:pPr>
            <a:endParaRPr lang="ko-KR" altLang="en-US" sz="2800" dirty="0" smtClean="0" b="1">
              <a:latin typeface="Times New Roman" charset="0"/>
              <a:ea typeface="Times New Roman" charset="0"/>
            </a:endParaRPr>
          </a:p>
          <a:p>
            <a:pPr marL="457200" indent="-457200" rtl="1" algn="l" fontAlgn="auto" defTabSz="914400" eaLnBrk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</a:pPr>
            <a:endParaRPr lang="ko-KR" altLang="en-US" sz="2800" dirty="0" smtClean="0" b="1">
              <a:latin typeface="Times New Roman" charset="0"/>
              <a:ea typeface="Times New Roman" charset="0"/>
            </a:endParaRPr>
          </a:p>
          <a:p>
            <a:pPr marL="457200" indent="-457200" rtl="1" algn="l" fontAlgn="auto" defTabSz="914400" eaLnBrk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</a:pPr>
            <a:endParaRPr lang="ko-KR" altLang="en-US" sz="2800" dirty="0" smtClean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271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Autofit/>
          </a:bodyPr>
          <a:lstStyle/>
          <a:p>
            <a:pPr rtl="0"/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Opportunities Offered To Institutions</a:t>
            </a:r>
            <a:b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ar-EG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C:\Users\ahmad\Desktop\مصر\download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658"/>
            <a:ext cx="1152128" cy="80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ahmad\Desktop\writing a proposal\صور\download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4624"/>
            <a:ext cx="1368152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611560" y="1412776"/>
            <a:ext cx="79208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3528" y="1908696"/>
            <a:ext cx="8280920" cy="46166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Vision &amp; mission reshaped.</a:t>
            </a:r>
          </a:p>
          <a:p>
            <a:pPr marL="457200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Funding &amp; resources generation.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International ranks enhancement.</a:t>
            </a:r>
          </a:p>
          <a:p>
            <a:pPr marL="457200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Global community &amp; culture.</a:t>
            </a:r>
          </a:p>
          <a:p>
            <a:pPr marL="457200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New schemes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staff mobility.</a:t>
            </a:r>
          </a:p>
          <a:p>
            <a:pPr marL="457200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Engagement with the world of business.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lnSpc>
                <a:spcPct val="150000"/>
              </a:lnSpc>
              <a:buFont typeface="Arial" pitchFamily="34" charset="0"/>
              <a:buChar char="•"/>
            </a:pPr>
            <a:endParaRPr lang="ar-EG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49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Autofit/>
          </a:bodyPr>
          <a:lstStyle/>
          <a:p>
            <a:pPr rtl="0"/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Internationalization In Egyptian Universities</a:t>
            </a:r>
            <a:b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ar-EG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C:\Users\ahmad\Desktop\مصر\download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658"/>
            <a:ext cx="1152128" cy="80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ahmad\Desktop\writing a proposal\صور\download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4624"/>
            <a:ext cx="1368152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611560" y="1412776"/>
            <a:ext cx="79208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3528" y="1772816"/>
            <a:ext cx="8280920" cy="6124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l" rtl="0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Mansoura-Manchester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for Medical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Education.</a:t>
            </a:r>
          </a:p>
          <a:p>
            <a:pPr marL="457200" indent="-457200" algn="l" rtl="0">
              <a:buFont typeface="Arial" pitchFamily="34" charset="0"/>
              <a:buChar char="•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DAAD University-Business Partnership.</a:t>
            </a:r>
          </a:p>
          <a:p>
            <a:pPr marL="457200" indent="-457200" algn="l" rtl="0">
              <a:buFont typeface="Arial" pitchFamily="34" charset="0"/>
              <a:buChar char="•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Newton-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Moshrafa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fund.</a:t>
            </a:r>
          </a:p>
          <a:p>
            <a:pPr marL="457200" indent="-457200" algn="l" rtl="0">
              <a:buFont typeface="Arial" pitchFamily="34" charset="0"/>
              <a:buChar char="•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Font typeface="Arial" pitchFamily="34" charset="0"/>
              <a:buChar char="•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Cino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Egyptian cooperation.</a:t>
            </a:r>
          </a:p>
          <a:p>
            <a:pPr marL="457200" indent="-457200" algn="l" rtl="0">
              <a:buFont typeface="Arial" pitchFamily="34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French- Egyptian heritage perseveration.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Font typeface="Arial" pitchFamily="34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Font typeface="Arial" pitchFamily="34" charset="0"/>
              <a:buChar char="•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Font typeface="Arial" pitchFamily="34" charset="0"/>
              <a:buChar char="•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Font typeface="Arial" pitchFamily="34" charset="0"/>
              <a:buChar char="•"/>
            </a:pPr>
            <a:endParaRPr lang="ar-EG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55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Autofit/>
          </a:bodyPr>
          <a:lstStyle/>
          <a:p>
            <a:pPr rtl="0"/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Internationalization In </a:t>
            </a:r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Benha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University</a:t>
            </a:r>
            <a:b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ar-EG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C:\Users\ahmad\Desktop\مصر\download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658"/>
            <a:ext cx="1152128" cy="80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ahmad\Desktop\writing a proposal\صور\download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4624"/>
            <a:ext cx="1368152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611560" y="1412776"/>
            <a:ext cx="79208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23528" y="1778343"/>
            <a:ext cx="8548119" cy="503503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Collaboration with international universities. </a:t>
            </a:r>
          </a:p>
          <a:p>
            <a:pPr marL="457200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Strategic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partnership with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Huazhong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Agriculture University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Cino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-Egyptian center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Collaboration with the International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Labour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Organization (ILO).</a:t>
            </a:r>
          </a:p>
          <a:p>
            <a:pPr marL="457200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Overseas students.</a:t>
            </a:r>
          </a:p>
          <a:p>
            <a:pPr marL="457200" indent="-457200" algn="l" rt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World rankings.</a:t>
            </a:r>
          </a:p>
          <a:p>
            <a:pPr algn="l" rtl="0">
              <a:lnSpc>
                <a:spcPct val="125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28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Autofit/>
          </a:bodyPr>
          <a:lstStyle/>
          <a:p>
            <a:pPr rtl="0"/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Internationalization In </a:t>
            </a:r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Benha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University</a:t>
            </a:r>
            <a:b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ar-EG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C:\Users\ahmad\Desktop\مصر\download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658"/>
            <a:ext cx="1152128" cy="80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ahmad\Desktop\writing a proposal\صور\download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4624"/>
            <a:ext cx="1368152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611560" y="1412776"/>
            <a:ext cx="79208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470317855"/>
              </p:ext>
            </p:extLst>
          </p:nvPr>
        </p:nvGraphicFramePr>
        <p:xfrm>
          <a:off x="755576" y="2543418"/>
          <a:ext cx="3726668" cy="3550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3" name="Chart 22"/>
          <p:cNvGraphicFramePr/>
          <p:nvPr>
            <p:extLst>
              <p:ext uri="{D42A27DB-BD31-4B8C-83A1-F6EECF244321}">
                <p14:modId xmlns:p14="http://schemas.microsoft.com/office/powerpoint/2010/main" val="254730476"/>
              </p:ext>
            </p:extLst>
          </p:nvPr>
        </p:nvGraphicFramePr>
        <p:xfrm>
          <a:off x="5076056" y="2584993"/>
          <a:ext cx="3763216" cy="3641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1691680" y="5975701"/>
            <a:ext cx="2336037" cy="261611"/>
            <a:chOff x="2349087" y="5450564"/>
            <a:chExt cx="2629247" cy="281011"/>
          </a:xfrm>
        </p:grpSpPr>
        <p:sp>
          <p:nvSpPr>
            <p:cNvPr id="25" name="TextBox 24"/>
            <p:cNvSpPr txBox="1"/>
            <p:nvPr/>
          </p:nvSpPr>
          <p:spPr>
            <a:xfrm>
              <a:off x="2349087" y="5450564"/>
              <a:ext cx="1215692" cy="28101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100" b="1" dirty="0" smtClean="0"/>
                <a:t>2011-2012</a:t>
              </a:r>
              <a:endParaRPr lang="ar-EG" sz="1100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726869" y="5450564"/>
              <a:ext cx="1251465" cy="2810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100" b="1" dirty="0" smtClean="0"/>
                <a:t>2015-2016</a:t>
              </a:r>
              <a:endParaRPr lang="ar-EG" sz="1100" b="1" dirty="0"/>
            </a:p>
          </p:txBody>
        </p:sp>
      </p:grpSp>
      <p:sp>
        <p:nvSpPr>
          <p:cNvPr id="7" name="Rectangle 6"/>
          <p:cNvSpPr/>
          <p:nvPr/>
        </p:nvSpPr>
        <p:spPr>
          <a:xfrm>
            <a:off x="1115616" y="2204864"/>
            <a:ext cx="2912102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cap="all" spc="0" dirty="0" smtClean="0">
                <a:ln w="9000" cmpd="sng">
                  <a:solidFill>
                    <a:schemeClr val="tx1"/>
                  </a:solidFill>
                  <a:prstDash val="solid"/>
                </a:ln>
                <a:effectLst/>
                <a:latin typeface="Times New Roman" pitchFamily="18" charset="0"/>
                <a:cs typeface="Times New Roman" pitchFamily="18" charset="0"/>
              </a:rPr>
              <a:t>Under-graduate</a:t>
            </a:r>
            <a:endParaRPr lang="en-US" sz="1600" cap="all" spc="0" dirty="0">
              <a:ln w="9000" cmpd="sng">
                <a:solidFill>
                  <a:schemeClr val="tx1"/>
                </a:solidFill>
                <a:prstDash val="solid"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663683" y="2226350"/>
            <a:ext cx="2912102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cap="all" spc="0" dirty="0" smtClean="0">
                <a:ln w="9000" cmpd="sng">
                  <a:solidFill>
                    <a:schemeClr val="tx1"/>
                  </a:solidFill>
                  <a:prstDash val="solid"/>
                </a:ln>
                <a:effectLst/>
                <a:latin typeface="Times New Roman" pitchFamily="18" charset="0"/>
                <a:cs typeface="Times New Roman" pitchFamily="18" charset="0"/>
              </a:rPr>
              <a:t>Post-graduate</a:t>
            </a:r>
            <a:endParaRPr lang="en-US" sz="1600" cap="all" spc="0" dirty="0">
              <a:ln w="9000" cmpd="sng">
                <a:solidFill>
                  <a:schemeClr val="tx1"/>
                </a:solidFill>
                <a:prstDash val="solid"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6084168" y="5975700"/>
            <a:ext cx="2196242" cy="261612"/>
            <a:chOff x="2349087" y="5450563"/>
            <a:chExt cx="2471906" cy="281013"/>
          </a:xfrm>
        </p:grpSpPr>
        <p:sp>
          <p:nvSpPr>
            <p:cNvPr id="33" name="TextBox 32"/>
            <p:cNvSpPr txBox="1"/>
            <p:nvPr/>
          </p:nvSpPr>
          <p:spPr>
            <a:xfrm>
              <a:off x="2349087" y="5450565"/>
              <a:ext cx="1165546" cy="28101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100" b="1" dirty="0" smtClean="0"/>
                <a:t>2011-2012</a:t>
              </a:r>
              <a:endParaRPr lang="ar-EG" sz="1100" b="1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726869" y="5450563"/>
              <a:ext cx="1094124" cy="28101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sz="1100" b="1" dirty="0" smtClean="0"/>
                <a:t>2015-2016</a:t>
              </a:r>
              <a:endParaRPr lang="ar-EG" sz="1100" b="1" dirty="0"/>
            </a:p>
          </p:txBody>
        </p:sp>
      </p:grpSp>
      <p:sp>
        <p:nvSpPr>
          <p:cNvPr id="5" name="Rectangle 4"/>
          <p:cNvSpPr/>
          <p:nvPr/>
        </p:nvSpPr>
        <p:spPr>
          <a:xfrm>
            <a:off x="268387" y="1609636"/>
            <a:ext cx="61038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 rtl="0">
              <a:buFont typeface="Arial" pitchFamily="34" charset="0"/>
              <a:buChar char="•"/>
            </a:pPr>
            <a:r>
              <a:rPr lang="en-US" sz="2800" b="1" dirty="0">
                <a:latin typeface="Times New Roman" pitchFamily="18" charset="0"/>
                <a:ea typeface="+mj-ea"/>
                <a:cs typeface="Times New Roman" pitchFamily="18" charset="0"/>
              </a:rPr>
              <a:t>Overseas Students Numbers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38481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Autofit/>
          </a:bodyPr>
          <a:lstStyle/>
          <a:p>
            <a:pPr rtl="0"/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Internationalization In </a:t>
            </a:r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Benha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University</a:t>
            </a:r>
            <a:b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ar-EG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C:\Users\ahmad\Desktop\مصر\download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658"/>
            <a:ext cx="1152128" cy="80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ahmad\Desktop\writing a proposal\صور\download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4624"/>
            <a:ext cx="1368152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611560" y="1412776"/>
            <a:ext cx="79208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034489542"/>
              </p:ext>
            </p:extLst>
          </p:nvPr>
        </p:nvGraphicFramePr>
        <p:xfrm>
          <a:off x="395536" y="1772816"/>
          <a:ext cx="8352928" cy="477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1331640" y="6300023"/>
            <a:ext cx="6175568" cy="369337"/>
            <a:chOff x="1619672" y="5462888"/>
            <a:chExt cx="2859336" cy="396728"/>
          </a:xfrm>
        </p:grpSpPr>
        <p:sp>
          <p:nvSpPr>
            <p:cNvPr id="9" name="TextBox 8"/>
            <p:cNvSpPr txBox="1"/>
            <p:nvPr/>
          </p:nvSpPr>
          <p:spPr>
            <a:xfrm>
              <a:off x="1619672" y="5462888"/>
              <a:ext cx="360040" cy="39672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b="1" dirty="0" smtClean="0"/>
                <a:t>2011</a:t>
              </a:r>
              <a:endParaRPr lang="ar-EG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659923" y="5462888"/>
              <a:ext cx="360040" cy="39672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b="1" dirty="0" smtClean="0"/>
                <a:t>2013</a:t>
              </a:r>
              <a:endParaRPr lang="ar-EG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626106" y="5462888"/>
              <a:ext cx="327385" cy="39672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b="1" dirty="0" smtClean="0"/>
                <a:t>2015</a:t>
              </a:r>
              <a:endParaRPr lang="ar-EG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086852" y="5462894"/>
              <a:ext cx="392156" cy="39672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b="1" dirty="0" smtClean="0"/>
                <a:t>2016</a:t>
              </a:r>
              <a:endParaRPr lang="ar-EG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193159" y="5462888"/>
              <a:ext cx="360040" cy="39672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b="1" dirty="0" smtClean="0"/>
                <a:t>2012</a:t>
              </a:r>
              <a:endParaRPr lang="ar-EG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126687" y="5462888"/>
              <a:ext cx="360040" cy="39672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en-US" b="1" dirty="0" smtClean="0"/>
                <a:t>2014</a:t>
              </a:r>
              <a:endParaRPr lang="ar-EG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12931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Autofit/>
          </a:bodyPr>
          <a:lstStyle/>
          <a:p>
            <a:pPr rtl="0"/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Challenges</a:t>
            </a:r>
            <a:br>
              <a:rPr lang="en-US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ar-EG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C:\Users\ahmad\Desktop\مصر\download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658"/>
            <a:ext cx="1152128" cy="80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ahmad\Desktop\writing a proposal\صور\download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4624"/>
            <a:ext cx="1368152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611560" y="1412776"/>
            <a:ext cx="79208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1636058"/>
            <a:ext cx="8712968" cy="5221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Local needs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internationalization &amp; ranking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demands. </a:t>
            </a:r>
            <a:endParaRPr lang="ar-EG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endParaRPr lang="ar-EG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Inequality.</a:t>
            </a:r>
            <a:endParaRPr lang="ar-EG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endParaRPr lang="ar-EG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Manipulation of research agendas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ar-EG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endParaRPr lang="ar-EG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Intellectual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property. </a:t>
            </a:r>
            <a:endParaRPr lang="ar-EG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endParaRPr lang="ar-EG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Irrelevant curricula &amp;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policies. </a:t>
            </a:r>
            <a:endParaRPr lang="ar-EG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endParaRPr lang="ar-EG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Absence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internationalization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strategies.</a:t>
            </a:r>
            <a:endParaRPr lang="ar-EG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endParaRPr lang="ar-EG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Inadequate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funding, research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capacity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&amp; infrastructure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ar-EG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endParaRPr lang="ar-EG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Brain-drain.</a:t>
            </a:r>
            <a:endParaRPr lang="ar-EG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 rtl="0">
              <a:lnSpc>
                <a:spcPts val="2500"/>
              </a:lnSpc>
              <a:buFont typeface="Arial" pitchFamily="34" charset="0"/>
              <a:buChar char="•"/>
            </a:pPr>
            <a:endParaRPr lang="ar-EG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41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AppVersion>12.000</AppVersion>
  <Characters>0</Characters>
  <CharactersWithSpaces>0</CharactersWithSpaces>
  <DocSecurity>0</DocSecurity>
  <HyperlinksChanged>false</HyperlinksChanged>
  <Lines>0</Lines>
  <LinksUpToDate>false</LinksUpToDate>
  <Pages>10</Pages>
  <Paragraphs>99</Paragraphs>
  <Words>306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ahmad</dc:creator>
  <cp:lastModifiedBy>Ali shams Eldin  </cp:lastModifiedBy>
  <dc:title>PowerPoint Presentation</dc:title>
  <dcterms:modified xsi:type="dcterms:W3CDTF">2016-04-24T10:07:44Z</dcterms:modified>
</cp:coreProperties>
</file>